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1" r:id="rId1"/>
  </p:sldMasterIdLst>
  <p:notesMasterIdLst>
    <p:notesMasterId r:id="rId20"/>
  </p:notesMasterIdLst>
  <p:handoutMasterIdLst>
    <p:handoutMasterId r:id="rId21"/>
  </p:handoutMasterIdLst>
  <p:sldIdLst>
    <p:sldId id="256" r:id="rId2"/>
    <p:sldId id="275" r:id="rId3"/>
    <p:sldId id="257" r:id="rId4"/>
    <p:sldId id="258" r:id="rId5"/>
    <p:sldId id="259" r:id="rId6"/>
    <p:sldId id="260" r:id="rId7"/>
    <p:sldId id="272" r:id="rId8"/>
    <p:sldId id="261" r:id="rId9"/>
    <p:sldId id="262" r:id="rId10"/>
    <p:sldId id="263" r:id="rId11"/>
    <p:sldId id="270" r:id="rId12"/>
    <p:sldId id="264" r:id="rId13"/>
    <p:sldId id="269" r:id="rId14"/>
    <p:sldId id="265" r:id="rId15"/>
    <p:sldId id="268" r:id="rId16"/>
    <p:sldId id="266" r:id="rId17"/>
    <p:sldId id="267"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1"/>
    <p:restoredTop sz="94661"/>
  </p:normalViewPr>
  <p:slideViewPr>
    <p:cSldViewPr snapToGrid="0" snapToObjects="1">
      <p:cViewPr varScale="1">
        <p:scale>
          <a:sx n="128" d="100"/>
          <a:sy n="128" d="100"/>
        </p:scale>
        <p:origin x="208" y="1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3"/>
            <a:ext cx="2971800" cy="458788"/>
          </a:xfrm>
          <a:prstGeom prst="rect">
            <a:avLst/>
          </a:prstGeom>
        </p:spPr>
        <p:txBody>
          <a:bodyPr vert="horz" lIns="91440" tIns="45720" rIns="91440" bIns="45720" rtlCol="0"/>
          <a:lstStyle>
            <a:lvl1pPr algn="r">
              <a:defRPr sz="1200"/>
            </a:lvl1pPr>
          </a:lstStyle>
          <a:p>
            <a:fld id="{4E8DDD55-2795-1F42-AE52-9163EEB2DF79}" type="datetimeFigureOut">
              <a:rPr lang="en-US" smtClean="0"/>
              <a:t>2/19/20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264C69-0BF9-C347-B98F-DB574AA04B9B}" type="slidenum">
              <a:rPr lang="en-US" smtClean="0"/>
              <a:t>‹#›</a:t>
            </a:fld>
            <a:endParaRPr lang="en-US"/>
          </a:p>
        </p:txBody>
      </p:sp>
    </p:spTree>
    <p:extLst>
      <p:ext uri="{BB962C8B-B14F-4D97-AF65-F5344CB8AC3E}">
        <p14:creationId xmlns:p14="http://schemas.microsoft.com/office/powerpoint/2010/main" val="1623675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ECA6D8FF-FDBF-BB41-83E1-70D162BF62D7}" type="datetimeFigureOut">
              <a:rPr lang="en-US" smtClean="0"/>
              <a:t>2/19/20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A4F2F5-BE4E-2F47-AC07-1826A81C2B38}" type="slidenum">
              <a:rPr lang="en-US" smtClean="0"/>
              <a:t>‹#›</a:t>
            </a:fld>
            <a:endParaRPr lang="en-US"/>
          </a:p>
        </p:txBody>
      </p:sp>
    </p:spTree>
    <p:extLst>
      <p:ext uri="{BB962C8B-B14F-4D97-AF65-F5344CB8AC3E}">
        <p14:creationId xmlns:p14="http://schemas.microsoft.com/office/powerpoint/2010/main" val="403604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A4F2F5-BE4E-2F47-AC07-1826A81C2B38}" type="slidenum">
              <a:rPr lang="en-US" smtClean="0"/>
              <a:t>1</a:t>
            </a:fld>
            <a:endParaRPr lang="en-US"/>
          </a:p>
        </p:txBody>
      </p:sp>
    </p:spTree>
    <p:extLst>
      <p:ext uri="{BB962C8B-B14F-4D97-AF65-F5344CB8AC3E}">
        <p14:creationId xmlns:p14="http://schemas.microsoft.com/office/powerpoint/2010/main" val="1046014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Reverse</a:t>
            </a:r>
            <a:r>
              <a:rPr lang="en-US" baseline="0" dirty="0"/>
              <a:t> chronological order. Most recent </a:t>
            </a:r>
            <a:r>
              <a:rPr lang="en-US" baseline="0"/>
              <a:t>top down.</a:t>
            </a:r>
            <a:endParaRPr lang="en-US" dirty="0"/>
          </a:p>
        </p:txBody>
      </p:sp>
      <p:sp>
        <p:nvSpPr>
          <p:cNvPr id="4" name="Slide Number Placeholder 3"/>
          <p:cNvSpPr>
            <a:spLocks noGrp="1"/>
          </p:cNvSpPr>
          <p:nvPr>
            <p:ph type="sldNum" sz="quarter" idx="10"/>
          </p:nvPr>
        </p:nvSpPr>
        <p:spPr/>
        <p:txBody>
          <a:bodyPr/>
          <a:lstStyle/>
          <a:p>
            <a:fld id="{FCA4F2F5-BE4E-2F47-AC07-1826A81C2B38}" type="slidenum">
              <a:rPr lang="en-US" smtClean="0"/>
              <a:t>10</a:t>
            </a:fld>
            <a:endParaRPr lang="en-US"/>
          </a:p>
        </p:txBody>
      </p:sp>
    </p:spTree>
    <p:extLst>
      <p:ext uri="{BB962C8B-B14F-4D97-AF65-F5344CB8AC3E}">
        <p14:creationId xmlns:p14="http://schemas.microsoft.com/office/powerpoint/2010/main" val="129394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A4F2F5-BE4E-2F47-AC07-1826A81C2B38}" type="slidenum">
              <a:rPr lang="en-US" smtClean="0"/>
              <a:t>11</a:t>
            </a:fld>
            <a:endParaRPr lang="en-US"/>
          </a:p>
        </p:txBody>
      </p:sp>
    </p:spTree>
    <p:extLst>
      <p:ext uri="{BB962C8B-B14F-4D97-AF65-F5344CB8AC3E}">
        <p14:creationId xmlns:p14="http://schemas.microsoft.com/office/powerpoint/2010/main" val="1973971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Words like ”loyal,</a:t>
            </a:r>
            <a:r>
              <a:rPr lang="en-US" baseline="0" dirty="0"/>
              <a:t> trustworthy, highly reliable, flexible, etc.” </a:t>
            </a:r>
            <a:r>
              <a:rPr lang="en-US" baseline="0"/>
              <a:t>are subjective</a:t>
            </a:r>
            <a:endParaRPr lang="en-US"/>
          </a:p>
        </p:txBody>
      </p:sp>
      <p:sp>
        <p:nvSpPr>
          <p:cNvPr id="4" name="Slide Number Placeholder 3"/>
          <p:cNvSpPr>
            <a:spLocks noGrp="1"/>
          </p:cNvSpPr>
          <p:nvPr>
            <p:ph type="sldNum" sz="quarter" idx="10"/>
          </p:nvPr>
        </p:nvSpPr>
        <p:spPr/>
        <p:txBody>
          <a:bodyPr/>
          <a:lstStyle/>
          <a:p>
            <a:fld id="{FCA4F2F5-BE4E-2F47-AC07-1826A81C2B38}" type="slidenum">
              <a:rPr lang="en-US" smtClean="0"/>
              <a:t>12</a:t>
            </a:fld>
            <a:endParaRPr lang="en-US"/>
          </a:p>
        </p:txBody>
      </p:sp>
    </p:spTree>
    <p:extLst>
      <p:ext uri="{BB962C8B-B14F-4D97-AF65-F5344CB8AC3E}">
        <p14:creationId xmlns:p14="http://schemas.microsoft.com/office/powerpoint/2010/main" val="58591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A4F2F5-BE4E-2F47-AC07-1826A81C2B38}" type="slidenum">
              <a:rPr lang="en-US" smtClean="0"/>
              <a:t>13</a:t>
            </a:fld>
            <a:endParaRPr lang="en-US"/>
          </a:p>
        </p:txBody>
      </p:sp>
    </p:spTree>
    <p:extLst>
      <p:ext uri="{BB962C8B-B14F-4D97-AF65-F5344CB8AC3E}">
        <p14:creationId xmlns:p14="http://schemas.microsoft.com/office/powerpoint/2010/main" val="1202973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A4F2F5-BE4E-2F47-AC07-1826A81C2B38}" type="slidenum">
              <a:rPr lang="en-US" smtClean="0"/>
              <a:t>14</a:t>
            </a:fld>
            <a:endParaRPr lang="en-US"/>
          </a:p>
        </p:txBody>
      </p:sp>
    </p:spTree>
    <p:extLst>
      <p:ext uri="{BB962C8B-B14F-4D97-AF65-F5344CB8AC3E}">
        <p14:creationId xmlns:p14="http://schemas.microsoft.com/office/powerpoint/2010/main" val="1145866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A4F2F5-BE4E-2F47-AC07-1826A81C2B38}" type="slidenum">
              <a:rPr lang="en-US" smtClean="0"/>
              <a:t>15</a:t>
            </a:fld>
            <a:endParaRPr lang="en-US"/>
          </a:p>
        </p:txBody>
      </p:sp>
    </p:spTree>
    <p:extLst>
      <p:ext uri="{BB962C8B-B14F-4D97-AF65-F5344CB8AC3E}">
        <p14:creationId xmlns:p14="http://schemas.microsoft.com/office/powerpoint/2010/main" val="2087713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Substitute Skills for Honors</a:t>
            </a:r>
            <a:r>
              <a:rPr lang="en-US" baseline="0" dirty="0"/>
              <a:t> or Awards</a:t>
            </a:r>
            <a:endParaRPr lang="en-US" dirty="0"/>
          </a:p>
        </p:txBody>
      </p:sp>
      <p:sp>
        <p:nvSpPr>
          <p:cNvPr id="4" name="Slide Number Placeholder 3"/>
          <p:cNvSpPr>
            <a:spLocks noGrp="1"/>
          </p:cNvSpPr>
          <p:nvPr>
            <p:ph type="sldNum" sz="quarter" idx="10"/>
          </p:nvPr>
        </p:nvSpPr>
        <p:spPr/>
        <p:txBody>
          <a:bodyPr/>
          <a:lstStyle/>
          <a:p>
            <a:fld id="{FCA4F2F5-BE4E-2F47-AC07-1826A81C2B38}" type="slidenum">
              <a:rPr lang="en-US" smtClean="0"/>
              <a:t>16</a:t>
            </a:fld>
            <a:endParaRPr lang="en-US"/>
          </a:p>
        </p:txBody>
      </p:sp>
    </p:spTree>
    <p:extLst>
      <p:ext uri="{BB962C8B-B14F-4D97-AF65-F5344CB8AC3E}">
        <p14:creationId xmlns:p14="http://schemas.microsoft.com/office/powerpoint/2010/main" val="1141484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A4F2F5-BE4E-2F47-AC07-1826A81C2B38}" type="slidenum">
              <a:rPr lang="en-US" smtClean="0"/>
              <a:t>17</a:t>
            </a:fld>
            <a:endParaRPr lang="en-US"/>
          </a:p>
        </p:txBody>
      </p:sp>
    </p:spTree>
    <p:extLst>
      <p:ext uri="{BB962C8B-B14F-4D97-AF65-F5344CB8AC3E}">
        <p14:creationId xmlns:p14="http://schemas.microsoft.com/office/powerpoint/2010/main" val="468813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A4F2F5-BE4E-2F47-AC07-1826A81C2B38}" type="slidenum">
              <a:rPr lang="en-US" smtClean="0"/>
              <a:t>18</a:t>
            </a:fld>
            <a:endParaRPr lang="en-US"/>
          </a:p>
        </p:txBody>
      </p:sp>
    </p:spTree>
    <p:extLst>
      <p:ext uri="{BB962C8B-B14F-4D97-AF65-F5344CB8AC3E}">
        <p14:creationId xmlns:p14="http://schemas.microsoft.com/office/powerpoint/2010/main" val="238607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A4F2F5-BE4E-2F47-AC07-1826A81C2B38}" type="slidenum">
              <a:rPr lang="en-US" smtClean="0"/>
              <a:t>2</a:t>
            </a:fld>
            <a:endParaRPr lang="en-US"/>
          </a:p>
        </p:txBody>
      </p:sp>
    </p:spTree>
    <p:extLst>
      <p:ext uri="{BB962C8B-B14F-4D97-AF65-F5344CB8AC3E}">
        <p14:creationId xmlns:p14="http://schemas.microsoft.com/office/powerpoint/2010/main" val="8932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A4F2F5-BE4E-2F47-AC07-1826A81C2B38}" type="slidenum">
              <a:rPr lang="en-US" smtClean="0"/>
              <a:t>3</a:t>
            </a:fld>
            <a:endParaRPr lang="en-US"/>
          </a:p>
        </p:txBody>
      </p:sp>
    </p:spTree>
    <p:extLst>
      <p:ext uri="{BB962C8B-B14F-4D97-AF65-F5344CB8AC3E}">
        <p14:creationId xmlns:p14="http://schemas.microsoft.com/office/powerpoint/2010/main" val="106313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A4F2F5-BE4E-2F47-AC07-1826A81C2B38}" type="slidenum">
              <a:rPr lang="en-US" smtClean="0"/>
              <a:t>4</a:t>
            </a:fld>
            <a:endParaRPr lang="en-US"/>
          </a:p>
        </p:txBody>
      </p:sp>
    </p:spTree>
    <p:extLst>
      <p:ext uri="{BB962C8B-B14F-4D97-AF65-F5344CB8AC3E}">
        <p14:creationId xmlns:p14="http://schemas.microsoft.com/office/powerpoint/2010/main" val="110588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A4F2F5-BE4E-2F47-AC07-1826A81C2B38}" type="slidenum">
              <a:rPr lang="en-US" smtClean="0"/>
              <a:t>5</a:t>
            </a:fld>
            <a:endParaRPr lang="en-US"/>
          </a:p>
        </p:txBody>
      </p:sp>
    </p:spTree>
    <p:extLst>
      <p:ext uri="{BB962C8B-B14F-4D97-AF65-F5344CB8AC3E}">
        <p14:creationId xmlns:p14="http://schemas.microsoft.com/office/powerpoint/2010/main" val="143289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Voicemail box</a:t>
            </a:r>
            <a:r>
              <a:rPr lang="en-US" baseline="0" dirty="0"/>
              <a:t> should be set-up with a professional greeting. </a:t>
            </a:r>
            <a:endParaRPr lang="en-US" dirty="0"/>
          </a:p>
        </p:txBody>
      </p:sp>
      <p:sp>
        <p:nvSpPr>
          <p:cNvPr id="4" name="Slide Number Placeholder 3"/>
          <p:cNvSpPr>
            <a:spLocks noGrp="1"/>
          </p:cNvSpPr>
          <p:nvPr>
            <p:ph type="sldNum" sz="quarter" idx="10"/>
          </p:nvPr>
        </p:nvSpPr>
        <p:spPr/>
        <p:txBody>
          <a:bodyPr/>
          <a:lstStyle/>
          <a:p>
            <a:fld id="{FCA4F2F5-BE4E-2F47-AC07-1826A81C2B38}" type="slidenum">
              <a:rPr lang="en-US" smtClean="0"/>
              <a:t>6</a:t>
            </a:fld>
            <a:endParaRPr lang="en-US"/>
          </a:p>
        </p:txBody>
      </p:sp>
    </p:spTree>
    <p:extLst>
      <p:ext uri="{BB962C8B-B14F-4D97-AF65-F5344CB8AC3E}">
        <p14:creationId xmlns:p14="http://schemas.microsoft.com/office/powerpoint/2010/main" val="931105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4F2F5-BE4E-2F47-AC07-1826A81C2B38}" type="slidenum">
              <a:rPr lang="en-US" smtClean="0"/>
              <a:t>7</a:t>
            </a:fld>
            <a:endParaRPr lang="en-US"/>
          </a:p>
        </p:txBody>
      </p:sp>
    </p:spTree>
    <p:extLst>
      <p:ext uri="{BB962C8B-B14F-4D97-AF65-F5344CB8AC3E}">
        <p14:creationId xmlns:p14="http://schemas.microsoft.com/office/powerpoint/2010/main" val="177752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A4F2F5-BE4E-2F47-AC07-1826A81C2B38}" type="slidenum">
              <a:rPr lang="en-US" smtClean="0"/>
              <a:t>8</a:t>
            </a:fld>
            <a:endParaRPr lang="en-US"/>
          </a:p>
        </p:txBody>
      </p:sp>
    </p:spTree>
    <p:extLst>
      <p:ext uri="{BB962C8B-B14F-4D97-AF65-F5344CB8AC3E}">
        <p14:creationId xmlns:p14="http://schemas.microsoft.com/office/powerpoint/2010/main" val="371206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A4F2F5-BE4E-2F47-AC07-1826A81C2B38}" type="slidenum">
              <a:rPr lang="en-US" smtClean="0"/>
              <a:t>9</a:t>
            </a:fld>
            <a:endParaRPr lang="en-US"/>
          </a:p>
        </p:txBody>
      </p:sp>
    </p:spTree>
    <p:extLst>
      <p:ext uri="{BB962C8B-B14F-4D97-AF65-F5344CB8AC3E}">
        <p14:creationId xmlns:p14="http://schemas.microsoft.com/office/powerpoint/2010/main" val="420592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CD19FB2-3AAB-4D03-B13A-2960828C78E3}" type="datetimeFigureOut">
              <a:rPr lang="en-US" smtClean="0"/>
              <a:t>2/19/20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2693104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03753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CF0FD78B-DB02-4362-BCDC-98A55456977C}" type="datetimeFigureOut">
              <a:rPr lang="en-US" smtClean="0"/>
              <a:t>2/19/20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134424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96055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F39F4F5-F4D2-4D2A-AB60-88D37ADCB869}" type="datetimeFigureOut">
              <a:rPr lang="en-US" smtClean="0"/>
              <a:t>2/19/20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102273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2/19/20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17912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CF1133-3259-4C45-BABA-5B62D9C6F78D}" type="datetimeFigureOut">
              <a:rPr lang="en-US" smtClean="0"/>
              <a:t>2/19/20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3832662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2/19/20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93637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2/19/20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2804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7D1BD23-6E54-4D9D-AD88-A2813C73CC25}" type="datetimeFigureOut">
              <a:rPr lang="en-US" smtClean="0"/>
              <a:t>2/19/20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82439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2/19/20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9422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1CF1133-3259-4C45-BABA-5B62D9C6F78D}" type="datetimeFigureOut">
              <a:rPr lang="en-US" smtClean="0"/>
              <a:t>2/19/20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D22F896-40B5-4ADD-8801-0D06FADFA095}" type="slidenum">
              <a:rPr lang="en-US" smtClean="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40924798"/>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8027" y="1330310"/>
            <a:ext cx="6003234" cy="1641490"/>
          </a:xfrm>
        </p:spPr>
        <p:txBody>
          <a:bodyPr>
            <a:normAutofit/>
          </a:bodyPr>
          <a:lstStyle/>
          <a:p>
            <a:r>
              <a:rPr lang="en-US" sz="4800" dirty="0"/>
              <a:t>Resume  Writing</a:t>
            </a:r>
          </a:p>
        </p:txBody>
      </p:sp>
      <p:sp>
        <p:nvSpPr>
          <p:cNvPr id="4" name="Subtitle 3"/>
          <p:cNvSpPr>
            <a:spLocks noGrp="1"/>
          </p:cNvSpPr>
          <p:nvPr>
            <p:ph type="subTitle" idx="1"/>
          </p:nvPr>
        </p:nvSpPr>
        <p:spPr>
          <a:xfrm>
            <a:off x="1322688" y="3900310"/>
            <a:ext cx="6658433" cy="1432156"/>
          </a:xfrm>
        </p:spPr>
        <p:txBody>
          <a:bodyPr>
            <a:noAutofit/>
          </a:bodyPr>
          <a:lstStyle/>
          <a:p>
            <a:r>
              <a:rPr lang="en-US" sz="2400" dirty="0"/>
              <a:t>February 20, 2020</a:t>
            </a:r>
          </a:p>
          <a:p>
            <a:r>
              <a:rPr lang="en-US" sz="2400" dirty="0"/>
              <a:t>Caroline Hutto</a:t>
            </a:r>
          </a:p>
          <a:p>
            <a:r>
              <a:rPr lang="en-US" sz="2400" dirty="0" err="1"/>
              <a:t>caroline.hutto@yahoo.com</a:t>
            </a:r>
            <a:r>
              <a:rPr lang="en-US" sz="2400" dirty="0"/>
              <a:t>			</a:t>
            </a:r>
          </a:p>
        </p:txBody>
      </p:sp>
    </p:spTree>
    <p:extLst>
      <p:ext uri="{BB962C8B-B14F-4D97-AF65-F5344CB8AC3E}">
        <p14:creationId xmlns:p14="http://schemas.microsoft.com/office/powerpoint/2010/main" val="928549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EDUCATION</a:t>
            </a:r>
          </a:p>
        </p:txBody>
      </p:sp>
      <p:sp>
        <p:nvSpPr>
          <p:cNvPr id="3" name="Content Placeholder 2"/>
          <p:cNvSpPr>
            <a:spLocks noGrp="1"/>
          </p:cNvSpPr>
          <p:nvPr>
            <p:ph idx="1"/>
          </p:nvPr>
        </p:nvSpPr>
        <p:spPr>
          <a:xfrm>
            <a:off x="1069848" y="1749286"/>
            <a:ext cx="10058400" cy="4581939"/>
          </a:xfrm>
        </p:spPr>
        <p:txBody>
          <a:bodyPr>
            <a:normAutofit/>
          </a:bodyPr>
          <a:lstStyle/>
          <a:p>
            <a:r>
              <a:rPr lang="en-US" sz="2000" dirty="0"/>
              <a:t> Give education top billing, as you gain experience, it can move to the end of your resume</a:t>
            </a:r>
          </a:p>
          <a:p>
            <a:r>
              <a:rPr lang="en-US" sz="2000" dirty="0"/>
              <a:t>If you are in college, you only need to include college because it is assumed that you have graduated from high school. For the same reason, high school students should not include information from junior high/middle school. </a:t>
            </a:r>
          </a:p>
          <a:p>
            <a:r>
              <a:rPr lang="en-US" sz="2000" dirty="0"/>
              <a:t>You should specify the dates of attendance or graduation (or expected graduation). </a:t>
            </a:r>
          </a:p>
          <a:p>
            <a:r>
              <a:rPr lang="en-US" sz="2000" dirty="0"/>
              <a:t>As a college student, include your major and the degree you expect to receive. </a:t>
            </a:r>
          </a:p>
          <a:p>
            <a:r>
              <a:rPr lang="en-US" sz="2000" dirty="0"/>
              <a:t>Some people include education-related honors in this section. </a:t>
            </a:r>
          </a:p>
          <a:p>
            <a:r>
              <a:rPr lang="en-US" sz="2000" dirty="0"/>
              <a:t>If your education is particularly relevant to a job, you may want to include a section titled “Relevant Courses.” </a:t>
            </a:r>
          </a:p>
          <a:p>
            <a:pPr lvl="1"/>
            <a:r>
              <a:rPr lang="en-US" sz="2000" dirty="0"/>
              <a:t>i.e. Web design,  AG Mechanical Systems, AG Banking, Welding, Veterinary Science, Business Applications, Small Business Management, Programming, Journalism, etc. </a:t>
            </a:r>
          </a:p>
        </p:txBody>
      </p:sp>
    </p:spTree>
    <p:extLst>
      <p:ext uri="{BB962C8B-B14F-4D97-AF65-F5344CB8AC3E}">
        <p14:creationId xmlns:p14="http://schemas.microsoft.com/office/powerpoint/2010/main" val="96953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EDUCATION examples</a:t>
            </a:r>
          </a:p>
        </p:txBody>
      </p:sp>
      <p:sp>
        <p:nvSpPr>
          <p:cNvPr id="3" name="Content Placeholder 2"/>
          <p:cNvSpPr>
            <a:spLocks noGrp="1"/>
          </p:cNvSpPr>
          <p:nvPr>
            <p:ph idx="1"/>
          </p:nvPr>
        </p:nvSpPr>
        <p:spPr/>
        <p:txBody>
          <a:bodyPr/>
          <a:lstStyle/>
          <a:p>
            <a:pPr marL="0" indent="0">
              <a:lnSpc>
                <a:spcPct val="100000"/>
              </a:lnSpc>
              <a:spcBef>
                <a:spcPts val="0"/>
              </a:spcBef>
              <a:buNone/>
            </a:pPr>
            <a:r>
              <a:rPr lang="en-US" dirty="0"/>
              <a:t>Ripon High School</a:t>
            </a:r>
          </a:p>
          <a:p>
            <a:pPr marL="0" indent="0">
              <a:lnSpc>
                <a:spcPct val="100000"/>
              </a:lnSpc>
              <a:spcBef>
                <a:spcPts val="0"/>
              </a:spcBef>
              <a:buNone/>
            </a:pPr>
            <a:r>
              <a:rPr lang="en-US" dirty="0"/>
              <a:t>High School Diploma, Graduating May 2018</a:t>
            </a:r>
          </a:p>
          <a:p>
            <a:pPr marL="0" indent="0">
              <a:lnSpc>
                <a:spcPct val="100000"/>
              </a:lnSpc>
              <a:spcBef>
                <a:spcPts val="0"/>
              </a:spcBef>
              <a:buNone/>
            </a:pPr>
            <a:r>
              <a:rPr lang="en-US" dirty="0"/>
              <a:t>GPA: 3.2             Class Rank: 25 out of 210 (Top 15%)</a:t>
            </a:r>
          </a:p>
        </p:txBody>
      </p:sp>
      <p:pic>
        <p:nvPicPr>
          <p:cNvPr id="4" name="Picture 3"/>
          <p:cNvPicPr>
            <a:picLocks noChangeAspect="1"/>
          </p:cNvPicPr>
          <p:nvPr/>
        </p:nvPicPr>
        <p:blipFill>
          <a:blip r:embed="rId3"/>
          <a:stretch>
            <a:fillRect/>
          </a:stretch>
        </p:blipFill>
        <p:spPr>
          <a:xfrm>
            <a:off x="1139422" y="2062504"/>
            <a:ext cx="9019699" cy="1178983"/>
          </a:xfrm>
          <a:prstGeom prst="rect">
            <a:avLst/>
          </a:prstGeom>
        </p:spPr>
      </p:pic>
      <p:pic>
        <p:nvPicPr>
          <p:cNvPr id="7" name="Picture 6">
            <a:extLst>
              <a:ext uri="{FF2B5EF4-FFF2-40B4-BE49-F238E27FC236}">
                <a16:creationId xmlns:a16="http://schemas.microsoft.com/office/drawing/2014/main" id="{C9BE4D44-5AFA-5446-BA34-D25C0AB5AA51}"/>
              </a:ext>
            </a:extLst>
          </p:cNvPr>
          <p:cNvPicPr>
            <a:picLocks noChangeAspect="1"/>
          </p:cNvPicPr>
          <p:nvPr/>
        </p:nvPicPr>
        <p:blipFill rotWithShape="1">
          <a:blip r:embed="rId4"/>
          <a:srcRect l="6127" t="41388" r="64606" b="34298"/>
          <a:stretch/>
        </p:blipFill>
        <p:spPr>
          <a:xfrm>
            <a:off x="7434469" y="4019647"/>
            <a:ext cx="3690029" cy="1957144"/>
          </a:xfrm>
          <a:prstGeom prst="rect">
            <a:avLst/>
          </a:prstGeom>
        </p:spPr>
      </p:pic>
    </p:spTree>
    <p:extLst>
      <p:ext uri="{BB962C8B-B14F-4D97-AF65-F5344CB8AC3E}">
        <p14:creationId xmlns:p14="http://schemas.microsoft.com/office/powerpoint/2010/main" val="1185056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EXPERIENCE</a:t>
            </a:r>
          </a:p>
        </p:txBody>
      </p:sp>
      <p:sp>
        <p:nvSpPr>
          <p:cNvPr id="3" name="Content Placeholder 2"/>
          <p:cNvSpPr>
            <a:spLocks noGrp="1"/>
          </p:cNvSpPr>
          <p:nvPr>
            <p:ph idx="1"/>
          </p:nvPr>
        </p:nvSpPr>
        <p:spPr>
          <a:xfrm>
            <a:off x="1069848" y="1789043"/>
            <a:ext cx="10058400" cy="4383157"/>
          </a:xfrm>
        </p:spPr>
        <p:txBody>
          <a:bodyPr>
            <a:normAutofit/>
          </a:bodyPr>
          <a:lstStyle/>
          <a:p>
            <a:r>
              <a:rPr lang="en-US" sz="2000" dirty="0"/>
              <a:t>Also called “Work Experience” </a:t>
            </a:r>
          </a:p>
          <a:p>
            <a:r>
              <a:rPr lang="en-US" sz="2000" dirty="0"/>
              <a:t>Most recent is always listed first (Chronologically reverse order)</a:t>
            </a:r>
          </a:p>
          <a:p>
            <a:r>
              <a:rPr lang="en-US" sz="2000" dirty="0"/>
              <a:t>In this section, you should include previous employers, their locations, your dates of employment, and your job title. </a:t>
            </a:r>
          </a:p>
          <a:p>
            <a:r>
              <a:rPr lang="en-US" sz="2000" dirty="0"/>
              <a:t>You may have to create a job title if you did not have one. </a:t>
            </a:r>
          </a:p>
          <a:p>
            <a:r>
              <a:rPr lang="en-US" sz="2000" dirty="0"/>
              <a:t>You should include at least two one-line descriptions of what your job duties and responsibilities were. </a:t>
            </a:r>
          </a:p>
          <a:p>
            <a:r>
              <a:rPr lang="en-US" sz="2000" dirty="0"/>
              <a:t>Use action verbs to start each of these descriptions. </a:t>
            </a:r>
          </a:p>
          <a:p>
            <a:pPr lvl="1"/>
            <a:r>
              <a:rPr lang="en-US" sz="2000" dirty="0"/>
              <a:t>Examples: Planned, Organized, Prepared, Researched, Improved, Establish, Created, Designed, Executed, Supervised, Coordinated, etc. </a:t>
            </a:r>
          </a:p>
        </p:txBody>
      </p:sp>
    </p:spTree>
    <p:extLst>
      <p:ext uri="{BB962C8B-B14F-4D97-AF65-F5344CB8AC3E}">
        <p14:creationId xmlns:p14="http://schemas.microsoft.com/office/powerpoint/2010/main" val="40793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EXPERIENCE examples</a:t>
            </a:r>
          </a:p>
        </p:txBody>
      </p:sp>
      <p:pic>
        <p:nvPicPr>
          <p:cNvPr id="7" name="Content Placeholder 6"/>
          <p:cNvPicPr>
            <a:picLocks noGrp="1" noChangeAspect="1"/>
          </p:cNvPicPr>
          <p:nvPr>
            <p:ph idx="1"/>
          </p:nvPr>
        </p:nvPicPr>
        <p:blipFill>
          <a:blip r:embed="rId3"/>
          <a:stretch>
            <a:fillRect/>
          </a:stretch>
        </p:blipFill>
        <p:spPr>
          <a:xfrm>
            <a:off x="581192" y="2041108"/>
            <a:ext cx="10233025" cy="1903342"/>
          </a:xfrm>
          <a:prstGeom prst="rect">
            <a:avLst/>
          </a:prstGeom>
        </p:spPr>
      </p:pic>
      <p:pic>
        <p:nvPicPr>
          <p:cNvPr id="5" name="Picture 4"/>
          <p:cNvPicPr>
            <a:picLocks noChangeAspect="1"/>
          </p:cNvPicPr>
          <p:nvPr/>
        </p:nvPicPr>
        <p:blipFill>
          <a:blip r:embed="rId4"/>
          <a:stretch>
            <a:fillRect/>
          </a:stretch>
        </p:blipFill>
        <p:spPr>
          <a:xfrm>
            <a:off x="1447851" y="3944450"/>
            <a:ext cx="9548140" cy="2343727"/>
          </a:xfrm>
          <a:prstGeom prst="rect">
            <a:avLst/>
          </a:prstGeom>
        </p:spPr>
      </p:pic>
    </p:spTree>
    <p:extLst>
      <p:ext uri="{BB962C8B-B14F-4D97-AF65-F5344CB8AC3E}">
        <p14:creationId xmlns:p14="http://schemas.microsoft.com/office/powerpoint/2010/main" val="991359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ACTIVITIES</a:t>
            </a:r>
          </a:p>
        </p:txBody>
      </p:sp>
      <p:sp>
        <p:nvSpPr>
          <p:cNvPr id="3" name="Content Placeholder 2"/>
          <p:cNvSpPr>
            <a:spLocks noGrp="1"/>
          </p:cNvSpPr>
          <p:nvPr>
            <p:ph idx="1"/>
          </p:nvPr>
        </p:nvSpPr>
        <p:spPr/>
        <p:txBody>
          <a:bodyPr>
            <a:normAutofit lnSpcReduction="10000"/>
          </a:bodyPr>
          <a:lstStyle/>
          <a:p>
            <a:r>
              <a:rPr lang="en-US" sz="2400" dirty="0"/>
              <a:t>Employers like to see people who have been involved in school or community activities. </a:t>
            </a:r>
          </a:p>
          <a:p>
            <a:r>
              <a:rPr lang="en-US" sz="2400" dirty="0"/>
              <a:t>In this section, list special activities you participated in (prom committee) and organizations you joined (drama club, baseball team, etc.). </a:t>
            </a:r>
          </a:p>
          <a:p>
            <a:r>
              <a:rPr lang="en-US" sz="2400" dirty="0"/>
              <a:t>Include the years in which you participated. </a:t>
            </a:r>
          </a:p>
          <a:p>
            <a:pPr marL="0" indent="0">
              <a:buNone/>
            </a:pPr>
            <a:endParaRPr lang="en-US" i="1" dirty="0"/>
          </a:p>
          <a:p>
            <a:pPr marL="0" indent="0">
              <a:buNone/>
            </a:pPr>
            <a:r>
              <a:rPr lang="en-US" sz="2800" i="1" dirty="0"/>
              <a:t>Be aware, however, that some employers may eventually view this information as irrelevant.  As high school students, this should not be a concern.</a:t>
            </a:r>
          </a:p>
          <a:p>
            <a:endParaRPr lang="en-US" dirty="0"/>
          </a:p>
        </p:txBody>
      </p:sp>
    </p:spTree>
    <p:extLst>
      <p:ext uri="{BB962C8B-B14F-4D97-AF65-F5344CB8AC3E}">
        <p14:creationId xmlns:p14="http://schemas.microsoft.com/office/powerpoint/2010/main" val="1234793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ACTIVITIES examples</a:t>
            </a:r>
          </a:p>
        </p:txBody>
      </p:sp>
      <p:sp>
        <p:nvSpPr>
          <p:cNvPr id="3" name="Content Placeholder 2"/>
          <p:cNvSpPr>
            <a:spLocks noGrp="1"/>
          </p:cNvSpPr>
          <p:nvPr>
            <p:ph idx="1"/>
          </p:nvPr>
        </p:nvSpPr>
        <p:spPr/>
        <p:txBody>
          <a:bodyPr>
            <a:normAutofit/>
          </a:bodyPr>
          <a:lstStyle/>
          <a:p>
            <a:r>
              <a:rPr lang="en-US" sz="2400" dirty="0"/>
              <a:t>Associated Student Body (ASB) Leadership </a:t>
            </a:r>
            <a:r>
              <a:rPr lang="mr-IN" sz="2400" dirty="0"/>
              <a:t>–</a:t>
            </a:r>
            <a:r>
              <a:rPr lang="en-US" sz="2400" dirty="0"/>
              <a:t> Spirit Commissioner, Senior Class President, Rally Commissioner 2014-2015</a:t>
            </a:r>
          </a:p>
          <a:p>
            <a:r>
              <a:rPr lang="en-US" sz="2400" dirty="0"/>
              <a:t>Soccer Team </a:t>
            </a:r>
            <a:r>
              <a:rPr lang="mr-IN" sz="2400" dirty="0"/>
              <a:t>–</a:t>
            </a:r>
            <a:r>
              <a:rPr lang="en-US" sz="2400" dirty="0"/>
              <a:t> Winter 2015, 2016, Captain 2017</a:t>
            </a:r>
          </a:p>
          <a:p>
            <a:r>
              <a:rPr lang="en-US" sz="2400" dirty="0"/>
              <a:t>Link Crew Leader </a:t>
            </a:r>
            <a:r>
              <a:rPr lang="mr-IN" sz="2400" dirty="0"/>
              <a:t>–</a:t>
            </a:r>
            <a:r>
              <a:rPr lang="en-US" sz="2400" dirty="0"/>
              <a:t> Sophomore, Junior and Senior years</a:t>
            </a:r>
          </a:p>
          <a:p>
            <a:r>
              <a:rPr lang="en-US" sz="2400" dirty="0"/>
              <a:t>Varsity Football </a:t>
            </a:r>
            <a:r>
              <a:rPr lang="mr-IN" sz="2400" dirty="0"/>
              <a:t>–</a:t>
            </a:r>
            <a:r>
              <a:rPr lang="en-US" sz="2400" dirty="0"/>
              <a:t> Fall 2016, Fall 2017</a:t>
            </a:r>
          </a:p>
        </p:txBody>
      </p:sp>
    </p:spTree>
    <p:extLst>
      <p:ext uri="{BB962C8B-B14F-4D97-AF65-F5344CB8AC3E}">
        <p14:creationId xmlns:p14="http://schemas.microsoft.com/office/powerpoint/2010/main" val="1762963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SKILLS</a:t>
            </a:r>
          </a:p>
        </p:txBody>
      </p:sp>
      <p:sp>
        <p:nvSpPr>
          <p:cNvPr id="3" name="Content Placeholder 2"/>
          <p:cNvSpPr>
            <a:spLocks noGrp="1"/>
          </p:cNvSpPr>
          <p:nvPr>
            <p:ph idx="1"/>
          </p:nvPr>
        </p:nvSpPr>
        <p:spPr/>
        <p:txBody>
          <a:bodyPr>
            <a:normAutofit fontScale="92500" lnSpcReduction="20000"/>
          </a:bodyPr>
          <a:lstStyle/>
          <a:p>
            <a:r>
              <a:rPr lang="en-US" sz="2400" dirty="0"/>
              <a:t> Some people use this section to include special skills or talents that are not included elsewhere on the resume, but would be relevant to the employer. </a:t>
            </a:r>
          </a:p>
          <a:p>
            <a:r>
              <a:rPr lang="en-US" sz="2400" dirty="0"/>
              <a:t>Some possibilities are:</a:t>
            </a:r>
          </a:p>
          <a:p>
            <a:pPr lvl="1"/>
            <a:r>
              <a:rPr lang="en-US" sz="2400" dirty="0"/>
              <a:t>Type 60 words per minute</a:t>
            </a:r>
          </a:p>
          <a:p>
            <a:pPr lvl="1"/>
            <a:r>
              <a:rPr lang="en-US" sz="2400" dirty="0"/>
              <a:t>Fluent in both oral and written Spanish</a:t>
            </a:r>
          </a:p>
          <a:p>
            <a:pPr lvl="1"/>
            <a:r>
              <a:rPr lang="en-US" sz="2400" dirty="0"/>
              <a:t>Excellent internet research skills</a:t>
            </a:r>
          </a:p>
          <a:p>
            <a:pPr lvl="1"/>
            <a:r>
              <a:rPr lang="en-US" sz="2400" dirty="0"/>
              <a:t>CPR/First Aid Certified/AED Certified, Red Cross Certified  Lifeguard</a:t>
            </a:r>
          </a:p>
          <a:p>
            <a:pPr lvl="1"/>
            <a:r>
              <a:rPr lang="en-US" sz="2400" dirty="0"/>
              <a:t>Proficient in Microsoft Word, PowerPoint, Excel, Adobe Photoshop, Illustrator, iMovie, etc.</a:t>
            </a:r>
          </a:p>
          <a:p>
            <a:pPr lvl="1"/>
            <a:r>
              <a:rPr lang="en-US" sz="2400" dirty="0"/>
              <a:t>Public speaking</a:t>
            </a:r>
          </a:p>
          <a:p>
            <a:pPr lvl="1"/>
            <a:endParaRPr lang="en-US" dirty="0"/>
          </a:p>
          <a:p>
            <a:endParaRPr lang="en-US" dirty="0"/>
          </a:p>
        </p:txBody>
      </p:sp>
    </p:spTree>
    <p:extLst>
      <p:ext uri="{BB962C8B-B14F-4D97-AF65-F5344CB8AC3E}">
        <p14:creationId xmlns:p14="http://schemas.microsoft.com/office/powerpoint/2010/main" val="1662007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REFERENCES</a:t>
            </a:r>
          </a:p>
        </p:txBody>
      </p:sp>
      <p:sp>
        <p:nvSpPr>
          <p:cNvPr id="3" name="Content Placeholder 2"/>
          <p:cNvSpPr>
            <a:spLocks noGrp="1"/>
          </p:cNvSpPr>
          <p:nvPr>
            <p:ph idx="1"/>
          </p:nvPr>
        </p:nvSpPr>
        <p:spPr/>
        <p:txBody>
          <a:bodyPr>
            <a:noAutofit/>
          </a:bodyPr>
          <a:lstStyle/>
          <a:p>
            <a:r>
              <a:rPr lang="en-US" sz="2000" dirty="0"/>
              <a:t> Although it is common practice to put “References Available Upon Request” at the bottom of a resume, most career advisors say it is unnecessary. </a:t>
            </a:r>
          </a:p>
          <a:p>
            <a:r>
              <a:rPr lang="en-US" sz="2000" dirty="0"/>
              <a:t>However, there is nothing wrong with taking a nicely printed list of personal references with you to an interview. </a:t>
            </a:r>
          </a:p>
          <a:p>
            <a:r>
              <a:rPr lang="en-US" sz="2000" dirty="0"/>
              <a:t>You should have 2 </a:t>
            </a:r>
            <a:r>
              <a:rPr lang="mr-IN" sz="2000" dirty="0"/>
              <a:t>–</a:t>
            </a:r>
            <a:r>
              <a:rPr lang="en-US" sz="2000" dirty="0"/>
              <a:t> 3 people who have observed your work habits (employers, teachers, coaches, etc.) and/or 2 - 3 people who can speak about your character. </a:t>
            </a:r>
          </a:p>
          <a:p>
            <a:r>
              <a:rPr lang="en-US" sz="2000" dirty="0"/>
              <a:t>Make sure you have asked their permission to include them as references. Only ask people who will speak well of you. </a:t>
            </a:r>
          </a:p>
          <a:p>
            <a:r>
              <a:rPr lang="en-US" sz="2000" dirty="0"/>
              <a:t>Create a separate list of references including their names, addresses, employers, job titles, and phone numbers. </a:t>
            </a:r>
          </a:p>
          <a:p>
            <a:r>
              <a:rPr lang="en-US" sz="2000" dirty="0"/>
              <a:t>It is best to list work numbers since some people don’t appreciate calls at home. </a:t>
            </a:r>
          </a:p>
          <a:p>
            <a:r>
              <a:rPr lang="en-US" sz="2000" dirty="0"/>
              <a:t>You know an employer is interested when they request a list of references.</a:t>
            </a:r>
          </a:p>
        </p:txBody>
      </p:sp>
    </p:spTree>
    <p:extLst>
      <p:ext uri="{BB962C8B-B14F-4D97-AF65-F5344CB8AC3E}">
        <p14:creationId xmlns:p14="http://schemas.microsoft.com/office/powerpoint/2010/main" val="1230469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DO’s and DON’Ts</a:t>
            </a:r>
          </a:p>
        </p:txBody>
      </p:sp>
      <p:sp>
        <p:nvSpPr>
          <p:cNvPr id="3" name="Content Placeholder 2"/>
          <p:cNvSpPr>
            <a:spLocks noGrp="1"/>
          </p:cNvSpPr>
          <p:nvPr>
            <p:ph idx="1"/>
          </p:nvPr>
        </p:nvSpPr>
        <p:spPr>
          <a:xfrm>
            <a:off x="581192" y="1828800"/>
            <a:ext cx="11029615" cy="4721087"/>
          </a:xfrm>
        </p:spPr>
        <p:txBody>
          <a:bodyPr>
            <a:noAutofit/>
          </a:bodyPr>
          <a:lstStyle/>
          <a:p>
            <a:r>
              <a:rPr lang="en-US" sz="2000" dirty="0"/>
              <a:t>Do PROOFREAD! Make sure your resume is perfect! It only takes one error in spelling, punctuation or grammar to cause an employer to stop reading. </a:t>
            </a:r>
          </a:p>
          <a:p>
            <a:r>
              <a:rPr lang="en-US" sz="2000" dirty="0"/>
              <a:t>Do LIMIT your resume to one page. </a:t>
            </a:r>
          </a:p>
          <a:p>
            <a:r>
              <a:rPr lang="en-US" sz="2000" dirty="0"/>
              <a:t>Don’t LIE! The resume needs to be concise and factual.</a:t>
            </a:r>
          </a:p>
          <a:p>
            <a:r>
              <a:rPr lang="en-US" sz="2000" dirty="0"/>
              <a:t>Don’t USE slang or bad lingo</a:t>
            </a:r>
            <a:r>
              <a:rPr lang="mr-IN" sz="2000" dirty="0"/>
              <a:t>…</a:t>
            </a:r>
            <a:endParaRPr lang="en-US" sz="2000" dirty="0"/>
          </a:p>
          <a:p>
            <a:pPr lvl="1"/>
            <a:r>
              <a:rPr lang="en-US" sz="2000" dirty="0"/>
              <a:t> “I’m just a college kid looking to make some serious coin.”</a:t>
            </a:r>
          </a:p>
          <a:p>
            <a:pPr lvl="1"/>
            <a:r>
              <a:rPr lang="en-US" sz="2000" dirty="0"/>
              <a:t>“I will be glad to send u a copy of my resume.”</a:t>
            </a:r>
          </a:p>
          <a:p>
            <a:pPr lvl="1"/>
            <a:r>
              <a:rPr lang="en-US" sz="2000" dirty="0"/>
              <a:t>“OBJECTIVE: Anything 4 $$$$.”</a:t>
            </a:r>
          </a:p>
          <a:p>
            <a:pPr lvl="1"/>
            <a:r>
              <a:rPr lang="en-US" sz="2000" dirty="0"/>
              <a:t> “Thanks for your time. I look forward to </a:t>
            </a:r>
            <a:r>
              <a:rPr lang="en-US" sz="2000" dirty="0" err="1"/>
              <a:t>hearin</a:t>
            </a:r>
            <a:r>
              <a:rPr lang="en-US" sz="2000" dirty="0"/>
              <a:t>’ from you.</a:t>
            </a:r>
          </a:p>
          <a:p>
            <a:r>
              <a:rPr lang="en-US" sz="2000" dirty="0"/>
              <a:t>If emailing your resume, DO convert your word processing file to a PDF so you don’t lose the formatting. </a:t>
            </a:r>
          </a:p>
        </p:txBody>
      </p:sp>
    </p:spTree>
    <p:extLst>
      <p:ext uri="{BB962C8B-B14F-4D97-AF65-F5344CB8AC3E}">
        <p14:creationId xmlns:p14="http://schemas.microsoft.com/office/powerpoint/2010/main" val="124732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purpose of a resume?</a:t>
            </a:r>
          </a:p>
        </p:txBody>
      </p:sp>
      <p:sp>
        <p:nvSpPr>
          <p:cNvPr id="3" name="Content Placeholder 2"/>
          <p:cNvSpPr>
            <a:spLocks noGrp="1"/>
          </p:cNvSpPr>
          <p:nvPr>
            <p:ph idx="1"/>
          </p:nvPr>
        </p:nvSpPr>
        <p:spPr/>
        <p:txBody>
          <a:bodyPr>
            <a:normAutofit lnSpcReduction="10000"/>
          </a:bodyPr>
          <a:lstStyle/>
          <a:p>
            <a:r>
              <a:rPr lang="en-US" sz="2000" dirty="0"/>
              <a:t>The term </a:t>
            </a:r>
            <a:r>
              <a:rPr lang="en-US" sz="2000" i="1" dirty="0"/>
              <a:t>resume</a:t>
            </a:r>
            <a:r>
              <a:rPr lang="en-US" sz="2000" dirty="0"/>
              <a:t> comes from the French and means a “summary.”</a:t>
            </a:r>
          </a:p>
          <a:p>
            <a:r>
              <a:rPr lang="en-US" sz="2000" dirty="0"/>
              <a:t>Your resume is summary of your qualifications, it shows a potential employer what you have done in the past.</a:t>
            </a:r>
          </a:p>
          <a:p>
            <a:endParaRPr lang="en-US" dirty="0"/>
          </a:p>
          <a:p>
            <a:pPr marL="0" indent="0" algn="ctr">
              <a:buNone/>
            </a:pPr>
            <a:r>
              <a:rPr lang="en-US" sz="3200" b="1" i="1" dirty="0"/>
              <a:t>Myth: “The Purpose of a resume is to get a job” </a:t>
            </a:r>
            <a:endParaRPr lang="en-US" sz="3200" dirty="0"/>
          </a:p>
          <a:p>
            <a:pPr marL="0" indent="0" algn="ctr">
              <a:buNone/>
            </a:pPr>
            <a:r>
              <a:rPr lang="en-US" sz="3200" i="1" dirty="0"/>
              <a:t>Fact: The purpose of a resume is to get an interview! </a:t>
            </a:r>
          </a:p>
          <a:p>
            <a:pPr marL="0" indent="0" algn="ctr">
              <a:buNone/>
            </a:pPr>
            <a:endParaRPr lang="en-US" sz="2800" dirty="0"/>
          </a:p>
          <a:p>
            <a:r>
              <a:rPr lang="en-US" sz="2000" dirty="0"/>
              <a:t>It’s your first (and possibly only) chance for a good impression. </a:t>
            </a:r>
          </a:p>
        </p:txBody>
      </p:sp>
    </p:spTree>
    <p:extLst>
      <p:ext uri="{BB962C8B-B14F-4D97-AF65-F5344CB8AC3E}">
        <p14:creationId xmlns:p14="http://schemas.microsoft.com/office/powerpoint/2010/main" val="124937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378881"/>
            <a:ext cx="11062251" cy="1287641"/>
          </a:xfrm>
        </p:spPr>
        <p:txBody>
          <a:bodyPr>
            <a:normAutofit/>
          </a:bodyPr>
          <a:lstStyle/>
          <a:p>
            <a:pPr algn="ctr"/>
            <a:r>
              <a:rPr lang="en-US" dirty="0"/>
              <a:t>How long do employers typically look at a resume?</a:t>
            </a:r>
          </a:p>
        </p:txBody>
      </p:sp>
      <p:sp>
        <p:nvSpPr>
          <p:cNvPr id="3" name="Content Placeholder 2"/>
          <p:cNvSpPr>
            <a:spLocks noGrp="1"/>
          </p:cNvSpPr>
          <p:nvPr>
            <p:ph idx="1"/>
          </p:nvPr>
        </p:nvSpPr>
        <p:spPr>
          <a:xfrm>
            <a:off x="3382564" y="2205321"/>
            <a:ext cx="5975799" cy="3887365"/>
          </a:xfrm>
        </p:spPr>
        <p:txBody>
          <a:bodyPr>
            <a:noAutofit/>
          </a:bodyPr>
          <a:lstStyle/>
          <a:p>
            <a:pPr marL="0" indent="0">
              <a:lnSpc>
                <a:spcPct val="200000"/>
              </a:lnSpc>
              <a:buNone/>
            </a:pPr>
            <a:r>
              <a:rPr lang="en-US" sz="4000" dirty="0"/>
              <a:t>A.  Less than 30 seconds</a:t>
            </a:r>
          </a:p>
          <a:p>
            <a:pPr marL="0" indent="0">
              <a:lnSpc>
                <a:spcPct val="200000"/>
              </a:lnSpc>
              <a:buNone/>
            </a:pPr>
            <a:r>
              <a:rPr lang="en-US" sz="4000" dirty="0"/>
              <a:t>B.  3 Minutes</a:t>
            </a:r>
          </a:p>
          <a:p>
            <a:pPr marL="0" indent="0">
              <a:lnSpc>
                <a:spcPct val="200000"/>
              </a:lnSpc>
              <a:buNone/>
            </a:pPr>
            <a:r>
              <a:rPr lang="en-US" sz="4000" dirty="0"/>
              <a:t>C.  1 Minute</a:t>
            </a:r>
          </a:p>
        </p:txBody>
      </p:sp>
    </p:spTree>
    <p:extLst>
      <p:ext uri="{BB962C8B-B14F-4D97-AF65-F5344CB8AC3E}">
        <p14:creationId xmlns:p14="http://schemas.microsoft.com/office/powerpoint/2010/main" val="853471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484" y="2179167"/>
            <a:ext cx="5952948" cy="4196391"/>
          </a:xfrm>
        </p:spPr>
        <p:txBody>
          <a:bodyPr>
            <a:normAutofit lnSpcReduction="10000"/>
          </a:bodyPr>
          <a:lstStyle/>
          <a:p>
            <a:pPr marL="0" indent="0">
              <a:buNone/>
            </a:pPr>
            <a:r>
              <a:rPr lang="en-US" sz="3600" dirty="0"/>
              <a:t>If you answered “A”, you are correct. Employers often receive hundreds of resumes for a single position. They do not have time to pour over every word on each one. This increases the importance of the smallest details.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17" y="1185254"/>
            <a:ext cx="4542935" cy="5190304"/>
          </a:xfrm>
          <a:prstGeom prst="rect">
            <a:avLst/>
          </a:prstGeom>
        </p:spPr>
      </p:pic>
    </p:spTree>
    <p:extLst>
      <p:ext uri="{BB962C8B-B14F-4D97-AF65-F5344CB8AC3E}">
        <p14:creationId xmlns:p14="http://schemas.microsoft.com/office/powerpoint/2010/main" val="735622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should be included in a resume?</a:t>
            </a:r>
          </a:p>
        </p:txBody>
      </p:sp>
      <p:sp>
        <p:nvSpPr>
          <p:cNvPr id="3" name="Content Placeholder 2"/>
          <p:cNvSpPr>
            <a:spLocks noGrp="1"/>
          </p:cNvSpPr>
          <p:nvPr>
            <p:ph idx="1"/>
          </p:nvPr>
        </p:nvSpPr>
        <p:spPr>
          <a:xfrm>
            <a:off x="3289852" y="2079990"/>
            <a:ext cx="6136370" cy="4351338"/>
          </a:xfrm>
        </p:spPr>
        <p:txBody>
          <a:bodyPr>
            <a:normAutofit/>
          </a:bodyPr>
          <a:lstStyle/>
          <a:p>
            <a:r>
              <a:rPr lang="en-US" sz="2000" dirty="0"/>
              <a:t>HEADING </a:t>
            </a:r>
          </a:p>
          <a:p>
            <a:r>
              <a:rPr lang="en-US" sz="2000" dirty="0"/>
              <a:t>OBJECTIVE </a:t>
            </a:r>
          </a:p>
          <a:p>
            <a:r>
              <a:rPr lang="en-US" sz="2000" dirty="0"/>
              <a:t>EDUCATION </a:t>
            </a:r>
          </a:p>
          <a:p>
            <a:r>
              <a:rPr lang="en-US" sz="2000" dirty="0"/>
              <a:t>EXPERIENCE (WORK or OTHER)</a:t>
            </a:r>
          </a:p>
          <a:p>
            <a:r>
              <a:rPr lang="en-US" sz="2000" dirty="0"/>
              <a:t>ACTIVITIES </a:t>
            </a:r>
          </a:p>
          <a:p>
            <a:r>
              <a:rPr lang="en-US" sz="2000" dirty="0"/>
              <a:t>SKILLS </a:t>
            </a:r>
          </a:p>
          <a:p>
            <a:r>
              <a:rPr lang="en-US" sz="2000" i="1" dirty="0"/>
              <a:t>HONORS or AWARDS (Optional)</a:t>
            </a:r>
          </a:p>
          <a:p>
            <a:r>
              <a:rPr lang="en-US" sz="2000" i="1" dirty="0"/>
              <a:t>VOLUNTEER WORK (Optional)</a:t>
            </a:r>
          </a:p>
          <a:p>
            <a:r>
              <a:rPr lang="en-US" sz="2000" i="1" dirty="0"/>
              <a:t>REFERENCES (Optional)</a:t>
            </a:r>
          </a:p>
        </p:txBody>
      </p:sp>
    </p:spTree>
    <p:extLst>
      <p:ext uri="{BB962C8B-B14F-4D97-AF65-F5344CB8AC3E}">
        <p14:creationId xmlns:p14="http://schemas.microsoft.com/office/powerpoint/2010/main" val="1749090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HEADING</a:t>
            </a:r>
          </a:p>
        </p:txBody>
      </p:sp>
      <p:sp>
        <p:nvSpPr>
          <p:cNvPr id="3" name="Content Placeholder 2"/>
          <p:cNvSpPr>
            <a:spLocks noGrp="1"/>
          </p:cNvSpPr>
          <p:nvPr>
            <p:ph idx="1"/>
          </p:nvPr>
        </p:nvSpPr>
        <p:spPr/>
        <p:txBody>
          <a:bodyPr>
            <a:normAutofit fontScale="92500" lnSpcReduction="10000"/>
          </a:bodyPr>
          <a:lstStyle/>
          <a:p>
            <a:r>
              <a:rPr lang="en-US" sz="2400" dirty="0"/>
              <a:t> Your heading should include the essential personal information: </a:t>
            </a:r>
            <a:r>
              <a:rPr lang="en-US" sz="2400" b="1" u="sng" dirty="0"/>
              <a:t>full name, address and telephone number</a:t>
            </a:r>
            <a:r>
              <a:rPr lang="en-US" sz="2400" dirty="0"/>
              <a:t>.  </a:t>
            </a:r>
          </a:p>
          <a:p>
            <a:r>
              <a:rPr lang="en-US" sz="2400" dirty="0"/>
              <a:t>Your formal name</a:t>
            </a:r>
            <a:r>
              <a:rPr lang="en-US" sz="2400" b="1" dirty="0"/>
              <a:t> </a:t>
            </a:r>
            <a:r>
              <a:rPr lang="en-US" sz="2400" dirty="0"/>
              <a:t>(not nickname) should appear at the top and it should stand out above all else on the paper. </a:t>
            </a:r>
          </a:p>
          <a:p>
            <a:r>
              <a:rPr lang="en-US" sz="2400" dirty="0"/>
              <a:t>You want them to remember who you are in less than 30 seconds. </a:t>
            </a:r>
          </a:p>
          <a:p>
            <a:r>
              <a:rPr lang="en-US" sz="2400" dirty="0"/>
              <a:t>Also include your address (both permanent and temporary for example, your college address) and phone number. </a:t>
            </a:r>
          </a:p>
          <a:p>
            <a:r>
              <a:rPr lang="en-US" sz="2400" dirty="0"/>
              <a:t>If you use email, include your email address. </a:t>
            </a:r>
            <a:r>
              <a:rPr lang="en-US" altLang="en-US" sz="2400" dirty="0"/>
              <a:t>(sexygurl4ever@hotmail.com is not appropriate!)</a:t>
            </a:r>
            <a:endParaRPr lang="en-US" sz="2400" dirty="0"/>
          </a:p>
        </p:txBody>
      </p:sp>
    </p:spTree>
    <p:extLst>
      <p:ext uri="{BB962C8B-B14F-4D97-AF65-F5344CB8AC3E}">
        <p14:creationId xmlns:p14="http://schemas.microsoft.com/office/powerpoint/2010/main" val="134101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0001" y="2122498"/>
            <a:ext cx="6096000" cy="1631216"/>
          </a:xfrm>
          <a:prstGeom prst="rect">
            <a:avLst/>
          </a:prstGeom>
        </p:spPr>
        <p:txBody>
          <a:bodyPr>
            <a:spAutoFit/>
          </a:bodyPr>
          <a:lstStyle/>
          <a:p>
            <a:pPr algn="r"/>
            <a:r>
              <a:rPr lang="en-US" altLang="en-US" sz="2800" b="1" dirty="0">
                <a:ea typeface="Times New Roman" charset="0"/>
                <a:cs typeface="Times New Roman" charset="0"/>
              </a:rPr>
              <a:t>MICHAEL SMITH</a:t>
            </a:r>
            <a:endParaRPr lang="en-US" altLang="en-US" sz="2800" dirty="0">
              <a:ea typeface="Times New Roman" charset="0"/>
              <a:cs typeface="Times New Roman" charset="0"/>
            </a:endParaRPr>
          </a:p>
          <a:p>
            <a:pPr algn="r"/>
            <a:r>
              <a:rPr lang="en-US" altLang="en-US" dirty="0">
                <a:ea typeface="Times New Roman" charset="0"/>
                <a:cs typeface="Times New Roman" charset="0"/>
              </a:rPr>
              <a:t>1 Meadow Way</a:t>
            </a:r>
          </a:p>
          <a:p>
            <a:pPr algn="r"/>
            <a:r>
              <a:rPr lang="en-US" altLang="en-US" dirty="0">
                <a:ea typeface="Times New Roman" charset="0"/>
                <a:cs typeface="Times New Roman" charset="0"/>
              </a:rPr>
              <a:t>Manteca, CA 95336</a:t>
            </a:r>
          </a:p>
          <a:p>
            <a:pPr algn="r"/>
            <a:r>
              <a:rPr lang="en-US" altLang="en-US" dirty="0">
                <a:ea typeface="Times New Roman" charset="0"/>
                <a:cs typeface="Times New Roman" charset="0"/>
              </a:rPr>
              <a:t>(209) 555-1234</a:t>
            </a:r>
          </a:p>
          <a:p>
            <a:pPr algn="r"/>
            <a:r>
              <a:rPr lang="en-US" altLang="en-US" dirty="0" err="1">
                <a:ea typeface="Times New Roman" charset="0"/>
                <a:cs typeface="Times New Roman" charset="0"/>
              </a:rPr>
              <a:t>MikeSmith@gmail.com</a:t>
            </a:r>
            <a:r>
              <a:rPr lang="en-US" altLang="en-US" dirty="0"/>
              <a:t> </a:t>
            </a:r>
          </a:p>
        </p:txBody>
      </p:sp>
      <p:sp>
        <p:nvSpPr>
          <p:cNvPr id="5" name="Rectangle 4"/>
          <p:cNvSpPr/>
          <p:nvPr/>
        </p:nvSpPr>
        <p:spPr>
          <a:xfrm>
            <a:off x="541868" y="4727391"/>
            <a:ext cx="10811932" cy="830997"/>
          </a:xfrm>
          <a:prstGeom prst="rect">
            <a:avLst/>
          </a:prstGeom>
        </p:spPr>
        <p:txBody>
          <a:bodyPr wrap="square">
            <a:spAutoFit/>
          </a:bodyPr>
          <a:lstStyle/>
          <a:p>
            <a:pPr algn="ctr"/>
            <a:r>
              <a:rPr lang="en-US" altLang="en-US" sz="2400" b="1" dirty="0">
                <a:latin typeface="Gurmukhi MN" charset="0"/>
                <a:ea typeface="Gurmukhi MN" charset="0"/>
                <a:cs typeface="Gurmukhi MN" charset="0"/>
                <a:sym typeface="Symbol" charset="2"/>
              </a:rPr>
              <a:t>JILL CHRISTOPHE</a:t>
            </a:r>
          </a:p>
          <a:p>
            <a:pPr algn="ctr"/>
            <a:r>
              <a:rPr lang="en-US" altLang="en-US" sz="2400" b="1" dirty="0">
                <a:latin typeface="Gurmukhi MN" charset="0"/>
                <a:ea typeface="Gurmukhi MN" charset="0"/>
                <a:cs typeface="Gurmukhi MN" charset="0"/>
                <a:sym typeface="Symbol" charset="2"/>
              </a:rPr>
              <a:t>  </a:t>
            </a:r>
            <a:r>
              <a:rPr lang="en-US" altLang="en-US" b="1" dirty="0">
                <a:latin typeface="Gurmukhi MN" charset="0"/>
                <a:ea typeface="Gurmukhi MN" charset="0"/>
                <a:cs typeface="Gurmukhi MN" charset="0"/>
                <a:sym typeface="Symbol" charset="2"/>
              </a:rPr>
              <a:t>123 Prospect Road    Ripon, CA 95366    (209) 555-8975    </a:t>
            </a:r>
            <a:r>
              <a:rPr lang="en-US" altLang="en-US" b="1" dirty="0" err="1">
                <a:latin typeface="Gurmukhi MN" charset="0"/>
                <a:ea typeface="Gurmukhi MN" charset="0"/>
                <a:cs typeface="Gurmukhi MN" charset="0"/>
                <a:sym typeface="Symbol" charset="2"/>
              </a:rPr>
              <a:t>ChristopheJill@msn.com</a:t>
            </a:r>
            <a:endParaRPr lang="en-US" altLang="en-US" b="1" dirty="0">
              <a:latin typeface="Gurmukhi MN" charset="0"/>
              <a:ea typeface="Gurmukhi MN" charset="0"/>
              <a:cs typeface="Gurmukhi MN" charset="0"/>
              <a:sym typeface="Symbol" charset="2"/>
            </a:endParaRPr>
          </a:p>
        </p:txBody>
      </p:sp>
      <p:sp>
        <p:nvSpPr>
          <p:cNvPr id="6" name="Title 1"/>
          <p:cNvSpPr>
            <a:spLocks noGrp="1"/>
          </p:cNvSpPr>
          <p:nvPr>
            <p:ph type="title"/>
          </p:nvPr>
        </p:nvSpPr>
        <p:spPr/>
        <p:txBody>
          <a:bodyPr/>
          <a:lstStyle/>
          <a:p>
            <a:pPr algn="ctr"/>
            <a:r>
              <a:rPr lang="en-US" dirty="0"/>
              <a:t>HEADING examples</a:t>
            </a:r>
          </a:p>
        </p:txBody>
      </p:sp>
      <p:sp>
        <p:nvSpPr>
          <p:cNvPr id="7" name="Rectangle 6"/>
          <p:cNvSpPr/>
          <p:nvPr/>
        </p:nvSpPr>
        <p:spPr>
          <a:xfrm>
            <a:off x="541867" y="2122498"/>
            <a:ext cx="6096000" cy="1692771"/>
          </a:xfrm>
          <a:prstGeom prst="rect">
            <a:avLst/>
          </a:prstGeom>
        </p:spPr>
        <p:txBody>
          <a:bodyPr>
            <a:spAutoFit/>
          </a:bodyPr>
          <a:lstStyle/>
          <a:p>
            <a:pPr algn="ctr"/>
            <a:r>
              <a:rPr lang="en-US" altLang="en-US" sz="3200" b="1" dirty="0">
                <a:latin typeface="Copperplate Gothic Bold" charset="0"/>
                <a:ea typeface="Copperplate Gothic Bold" charset="0"/>
                <a:cs typeface="Copperplate Gothic Bold" charset="0"/>
              </a:rPr>
              <a:t>Barack Obama</a:t>
            </a:r>
          </a:p>
          <a:p>
            <a:pPr algn="ctr"/>
            <a:r>
              <a:rPr lang="en-US" altLang="en-US" dirty="0">
                <a:latin typeface="American Typewriter" charset="0"/>
                <a:ea typeface="American Typewriter" charset="0"/>
                <a:cs typeface="American Typewriter" charset="0"/>
              </a:rPr>
              <a:t>1 Presidential Way</a:t>
            </a:r>
          </a:p>
          <a:p>
            <a:pPr algn="ctr"/>
            <a:r>
              <a:rPr lang="en-US" altLang="en-US" dirty="0">
                <a:latin typeface="American Typewriter" charset="0"/>
                <a:ea typeface="American Typewriter" charset="0"/>
                <a:cs typeface="American Typewriter" charset="0"/>
              </a:rPr>
              <a:t>Washington DC 32116</a:t>
            </a:r>
          </a:p>
          <a:p>
            <a:pPr algn="ctr"/>
            <a:r>
              <a:rPr lang="en-US" altLang="en-US" dirty="0">
                <a:latin typeface="American Typewriter" charset="0"/>
                <a:ea typeface="American Typewriter" charset="0"/>
                <a:cs typeface="American Typewriter" charset="0"/>
              </a:rPr>
              <a:t>(407) 555-1234</a:t>
            </a:r>
          </a:p>
          <a:p>
            <a:pPr algn="ctr"/>
            <a:r>
              <a:rPr lang="en-US" altLang="en-US" dirty="0" err="1">
                <a:latin typeface="American Typewriter" charset="0"/>
                <a:ea typeface="American Typewriter" charset="0"/>
                <a:cs typeface="American Typewriter" charset="0"/>
              </a:rPr>
              <a:t>TheWhiteHouse@aol.com</a:t>
            </a:r>
            <a:r>
              <a:rPr lang="en-US" altLang="en-US" dirty="0">
                <a:latin typeface="American Typewriter" charset="0"/>
                <a:ea typeface="American Typewriter" charset="0"/>
                <a:cs typeface="American Typewriter" charset="0"/>
              </a:rPr>
              <a:t> </a:t>
            </a:r>
          </a:p>
        </p:txBody>
      </p:sp>
    </p:spTree>
    <p:extLst>
      <p:ext uri="{BB962C8B-B14F-4D97-AF65-F5344CB8AC3E}">
        <p14:creationId xmlns:p14="http://schemas.microsoft.com/office/powerpoint/2010/main" val="1634299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a:t>
            </a:r>
          </a:p>
        </p:txBody>
      </p:sp>
      <p:sp>
        <p:nvSpPr>
          <p:cNvPr id="3" name="Content Placeholder 2"/>
          <p:cNvSpPr>
            <a:spLocks noGrp="1"/>
          </p:cNvSpPr>
          <p:nvPr>
            <p:ph idx="1"/>
          </p:nvPr>
        </p:nvSpPr>
        <p:spPr/>
        <p:txBody>
          <a:bodyPr>
            <a:normAutofit/>
          </a:bodyPr>
          <a:lstStyle/>
          <a:p>
            <a:r>
              <a:rPr lang="en-US" sz="2400" dirty="0"/>
              <a:t>Employers often say this is the most important part of a resume. </a:t>
            </a:r>
          </a:p>
          <a:p>
            <a:r>
              <a:rPr lang="en-US" sz="2400" dirty="0"/>
              <a:t>It is generally a one sentence explanation of the type of job you are seeking. </a:t>
            </a:r>
          </a:p>
          <a:p>
            <a:r>
              <a:rPr lang="en-US" sz="2400" dirty="0"/>
              <a:t>Your objective should be fairly specific. </a:t>
            </a:r>
          </a:p>
          <a:p>
            <a:r>
              <a:rPr lang="en-US" sz="2400" dirty="0"/>
              <a:t>If you are applying for different types of jobs, change your objective to match each type of job. </a:t>
            </a:r>
          </a:p>
          <a:p>
            <a:r>
              <a:rPr lang="en-US" sz="2400" dirty="0"/>
              <a:t>If you are uncertain about the specific positions available, note your areas of interest.</a:t>
            </a:r>
          </a:p>
          <a:p>
            <a:endParaRPr lang="en-US" dirty="0"/>
          </a:p>
        </p:txBody>
      </p:sp>
    </p:spTree>
    <p:extLst>
      <p:ext uri="{BB962C8B-B14F-4D97-AF65-F5344CB8AC3E}">
        <p14:creationId xmlns:p14="http://schemas.microsoft.com/office/powerpoint/2010/main" val="650575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 examples</a:t>
            </a:r>
          </a:p>
        </p:txBody>
      </p:sp>
      <p:sp>
        <p:nvSpPr>
          <p:cNvPr id="3" name="Content Placeholder 2"/>
          <p:cNvSpPr>
            <a:spLocks noGrp="1"/>
          </p:cNvSpPr>
          <p:nvPr>
            <p:ph idx="1"/>
          </p:nvPr>
        </p:nvSpPr>
        <p:spPr/>
        <p:txBody>
          <a:bodyPr>
            <a:normAutofit lnSpcReduction="10000"/>
          </a:bodyPr>
          <a:lstStyle/>
          <a:p>
            <a:r>
              <a:rPr lang="en-US" sz="2000" dirty="0"/>
              <a:t>“Objective: Seeking a full-time (or part-time, summer, seasonal) retail sales or cashier position.”</a:t>
            </a:r>
          </a:p>
          <a:p>
            <a:r>
              <a:rPr lang="en-US" sz="2000" dirty="0"/>
              <a:t>“Objective: To obtain knowledge of the day-to day workings of a/an  _________ through a part-time (or full-time) job (or summer internship).”</a:t>
            </a:r>
          </a:p>
          <a:p>
            <a:pPr lvl="1"/>
            <a:r>
              <a:rPr lang="en-US" sz="2000" dirty="0"/>
              <a:t>Accounting firm</a:t>
            </a:r>
          </a:p>
          <a:p>
            <a:pPr lvl="1"/>
            <a:r>
              <a:rPr lang="en-US" sz="2000" dirty="0"/>
              <a:t>Marketing firm</a:t>
            </a:r>
          </a:p>
          <a:p>
            <a:pPr lvl="1"/>
            <a:r>
              <a:rPr lang="en-US" sz="2000" dirty="0"/>
              <a:t>Medical office</a:t>
            </a:r>
          </a:p>
          <a:p>
            <a:pPr lvl="1"/>
            <a:r>
              <a:rPr lang="en-US" sz="2000" dirty="0"/>
              <a:t>Veterinary office</a:t>
            </a:r>
          </a:p>
          <a:p>
            <a:r>
              <a:rPr lang="en-US" sz="2000" dirty="0"/>
              <a:t>“Objective: To obtain a position that will enable me to use my strong organizational skills, leadership skills, and ability to work well with people.”</a:t>
            </a:r>
          </a:p>
          <a:p>
            <a:pPr lvl="1"/>
            <a:endParaRPr lang="en-US" dirty="0"/>
          </a:p>
        </p:txBody>
      </p:sp>
    </p:spTree>
    <p:extLst>
      <p:ext uri="{BB962C8B-B14F-4D97-AF65-F5344CB8AC3E}">
        <p14:creationId xmlns:p14="http://schemas.microsoft.com/office/powerpoint/2010/main" val="207819010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{C3AA9108-4348-6042-BB2B-9DFEEDF42CDF}tf10001123</Template>
  <TotalTime>443</TotalTime>
  <Words>806</Words>
  <Application>Microsoft Macintosh PowerPoint</Application>
  <PresentationFormat>Widescreen</PresentationFormat>
  <Paragraphs>141</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American Typewriter</vt:lpstr>
      <vt:lpstr>Calibri</vt:lpstr>
      <vt:lpstr>Copperplate Gothic Bold</vt:lpstr>
      <vt:lpstr>Gill Sans MT</vt:lpstr>
      <vt:lpstr>Gurmukhi MN</vt:lpstr>
      <vt:lpstr>Mangal</vt:lpstr>
      <vt:lpstr>Symbol</vt:lpstr>
      <vt:lpstr>Times New Roman</vt:lpstr>
      <vt:lpstr>Wingdings 2</vt:lpstr>
      <vt:lpstr>Dividend</vt:lpstr>
      <vt:lpstr>Resume  Writing</vt:lpstr>
      <vt:lpstr>What is the purpose of a resume?</vt:lpstr>
      <vt:lpstr>How long do employers typically look at a resume?</vt:lpstr>
      <vt:lpstr>PowerPoint Presentation</vt:lpstr>
      <vt:lpstr>What should be included in a resume?</vt:lpstr>
      <vt:lpstr>HEADING</vt:lpstr>
      <vt:lpstr>HEADING examples</vt:lpstr>
      <vt:lpstr>OBJECTIVE</vt:lpstr>
      <vt:lpstr>OBJECTIVE examples</vt:lpstr>
      <vt:lpstr>EDUCATION</vt:lpstr>
      <vt:lpstr>EDUCATION examples</vt:lpstr>
      <vt:lpstr>EXPERIENCE</vt:lpstr>
      <vt:lpstr>EXPERIENCE examples</vt:lpstr>
      <vt:lpstr>ACTIVITIES</vt:lpstr>
      <vt:lpstr>ACTIVITIES examples</vt:lpstr>
      <vt:lpstr>SKILLS</vt:lpstr>
      <vt:lpstr>REFERENCES</vt:lpstr>
      <vt:lpstr>DO’s and DON’Ts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 Writing</dc:title>
  <dc:creator>Caroline Hutto</dc:creator>
  <cp:lastModifiedBy>Caroline Hutto</cp:lastModifiedBy>
  <cp:revision>40</cp:revision>
  <cp:lastPrinted>2020-02-20T04:37:11Z</cp:lastPrinted>
  <dcterms:created xsi:type="dcterms:W3CDTF">2017-10-01T01:59:09Z</dcterms:created>
  <dcterms:modified xsi:type="dcterms:W3CDTF">2020-02-20T04:37:13Z</dcterms:modified>
</cp:coreProperties>
</file>